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03" r:id="rId2"/>
    <p:sldId id="304" r:id="rId3"/>
    <p:sldId id="301" r:id="rId4"/>
    <p:sldId id="302" r:id="rId5"/>
    <p:sldId id="289" r:id="rId6"/>
    <p:sldId id="290" r:id="rId7"/>
    <p:sldId id="291" r:id="rId8"/>
    <p:sldId id="292" r:id="rId9"/>
    <p:sldId id="293" r:id="rId10"/>
    <p:sldId id="294" r:id="rId11"/>
    <p:sldId id="295" r:id="rId12"/>
    <p:sldId id="296" r:id="rId13"/>
    <p:sldId id="297" r:id="rId1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1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4D48-D170-4A99-BFD3-E039E8C53C35}"/>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IN"/>
          </a:p>
        </p:txBody>
      </p:sp>
      <p:sp>
        <p:nvSpPr>
          <p:cNvPr id="3" name="Subtitle 2">
            <a:extLst>
              <a:ext uri="{FF2B5EF4-FFF2-40B4-BE49-F238E27FC236}">
                <a16:creationId xmlns:a16="http://schemas.microsoft.com/office/drawing/2014/main" id="{46B07786-553C-4470-A208-6B41F1E709EB}"/>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4DA5030-E508-441A-905E-9853AB81656D}"/>
              </a:ext>
            </a:extLst>
          </p:cNvPr>
          <p:cNvSpPr>
            <a:spLocks noGrp="1"/>
          </p:cNvSpPr>
          <p:nvPr>
            <p:ph type="dt" sz="half" idx="10"/>
          </p:nvPr>
        </p:nvSpPr>
        <p:spPr/>
        <p:txBody>
          <a:bodyPr/>
          <a:lstStyle/>
          <a:p>
            <a:fld id="{259B31FE-2232-45DA-B2DC-84C192D28310}" type="datetimeFigureOut">
              <a:rPr lang="en-IN" smtClean="0"/>
              <a:t>03-08-2020</a:t>
            </a:fld>
            <a:endParaRPr lang="en-IN"/>
          </a:p>
        </p:txBody>
      </p:sp>
      <p:sp>
        <p:nvSpPr>
          <p:cNvPr id="5" name="Footer Placeholder 4">
            <a:extLst>
              <a:ext uri="{FF2B5EF4-FFF2-40B4-BE49-F238E27FC236}">
                <a16:creationId xmlns:a16="http://schemas.microsoft.com/office/drawing/2014/main" id="{1F3D1D30-BC8B-4DEB-9CB0-832E7904E67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AEB1E5-EC45-4ECD-AFA8-CE0CA470A76A}"/>
              </a:ext>
            </a:extLst>
          </p:cNvPr>
          <p:cNvSpPr>
            <a:spLocks noGrp="1"/>
          </p:cNvSpPr>
          <p:nvPr>
            <p:ph type="sldNum" sz="quarter" idx="12"/>
          </p:nvPr>
        </p:nvSpPr>
        <p:spPr/>
        <p:txBody>
          <a:bodyPr/>
          <a:lstStyle/>
          <a:p>
            <a:fld id="{3609D4F5-841F-4ED1-A55D-E6AC985BF808}" type="slidenum">
              <a:rPr lang="en-IN" smtClean="0"/>
              <a:t>‹#›</a:t>
            </a:fld>
            <a:endParaRPr lang="en-IN"/>
          </a:p>
        </p:txBody>
      </p:sp>
    </p:spTree>
    <p:extLst>
      <p:ext uri="{BB962C8B-B14F-4D97-AF65-F5344CB8AC3E}">
        <p14:creationId xmlns:p14="http://schemas.microsoft.com/office/powerpoint/2010/main" val="371833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9">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0"/>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7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2595F2D-3565-4BEB-BC4C-CBD03A82B7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a:t>
            </a:fld>
            <a:endParaRPr lang="en-US"/>
          </a:p>
        </p:txBody>
      </p:sp>
      <p:sp>
        <p:nvSpPr>
          <p:cNvPr id="9" name="TextBox 8">
            <a:extLst>
              <a:ext uri="{FF2B5EF4-FFF2-40B4-BE49-F238E27FC236}">
                <a16:creationId xmlns:a16="http://schemas.microsoft.com/office/drawing/2014/main" id="{B3E9308A-8512-438E-B093-39A28BCCC290}"/>
              </a:ext>
            </a:extLst>
          </p:cNvPr>
          <p:cNvSpPr txBox="1"/>
          <p:nvPr/>
        </p:nvSpPr>
        <p:spPr>
          <a:xfrm>
            <a:off x="3876261" y="1351723"/>
            <a:ext cx="9839739" cy="4532010"/>
          </a:xfrm>
          <a:prstGeom prst="rect">
            <a:avLst/>
          </a:prstGeom>
          <a:noFill/>
        </p:spPr>
        <p:txBody>
          <a:bodyPr wrap="square">
            <a:spAutoFit/>
          </a:bodyPr>
          <a:lstStyle/>
          <a:p>
            <a:pPr marL="0" marR="0" lvl="0" indent="0" algn="ctr" rtl="0">
              <a:spcBef>
                <a:spcPts val="0"/>
              </a:spcBef>
              <a:spcAft>
                <a:spcPts val="0"/>
              </a:spcAft>
              <a:buNone/>
            </a:pPr>
            <a:r>
              <a:rPr lang="en-GB" sz="4000" b="1" i="0" u="none" strike="noStrike" cap="none" dirty="0">
                <a:solidFill>
                  <a:schemeClr val="dk1"/>
                </a:solidFill>
                <a:latin typeface="Cambria"/>
                <a:ea typeface="Cambria"/>
                <a:cs typeface="Cambria"/>
                <a:sym typeface="Cambria"/>
              </a:rPr>
              <a:t>SNS </a:t>
            </a:r>
            <a:r>
              <a:rPr lang="en-GB" sz="4000" b="1" dirty="0">
                <a:solidFill>
                  <a:schemeClr val="dk1"/>
                </a:solidFill>
                <a:latin typeface="Cambria"/>
                <a:ea typeface="Cambria"/>
                <a:cs typeface="Cambria"/>
                <a:sym typeface="Cambria"/>
              </a:rPr>
              <a:t>ACADEMY</a:t>
            </a:r>
            <a:endParaRPr lang="en-GB" sz="4000" dirty="0"/>
          </a:p>
          <a:p>
            <a:pPr marL="0" marR="0" lvl="0" indent="0" algn="ctr" rtl="0">
              <a:spcBef>
                <a:spcPts val="0"/>
              </a:spcBef>
              <a:spcAft>
                <a:spcPts val="0"/>
              </a:spcAft>
              <a:buNone/>
            </a:pPr>
            <a:r>
              <a:rPr lang="en-GB" sz="4000" b="0" i="0" u="none" strike="noStrike" cap="none" dirty="0">
                <a:solidFill>
                  <a:schemeClr val="dk1"/>
                </a:solidFill>
                <a:latin typeface="Cambria"/>
                <a:ea typeface="Cambria"/>
                <a:cs typeface="Cambria"/>
                <a:sym typeface="Cambria"/>
              </a:rPr>
              <a:t>    </a:t>
            </a:r>
            <a:r>
              <a:rPr lang="en-GB" sz="4000" dirty="0">
                <a:solidFill>
                  <a:schemeClr val="dk1"/>
                </a:solidFill>
                <a:latin typeface="Cambria"/>
                <a:ea typeface="Cambria"/>
                <a:cs typeface="Cambria"/>
                <a:sym typeface="Cambria"/>
              </a:rPr>
              <a:t>A fingerprint International School</a:t>
            </a:r>
            <a:endParaRPr lang="en-GB" sz="4000" b="1" i="0" u="none" strike="noStrike" cap="none" dirty="0">
              <a:solidFill>
                <a:schemeClr val="dk1"/>
              </a:solidFill>
              <a:latin typeface="Cambria"/>
              <a:ea typeface="Cambria"/>
              <a:cs typeface="Cambria"/>
              <a:sym typeface="Cambria"/>
            </a:endParaRPr>
          </a:p>
          <a:p>
            <a:pPr marL="0" marR="0" lvl="0" indent="0" algn="ctr" rtl="0">
              <a:lnSpc>
                <a:spcPct val="150000"/>
              </a:lnSpc>
              <a:spcBef>
                <a:spcPts val="0"/>
              </a:spcBef>
              <a:spcAft>
                <a:spcPts val="0"/>
              </a:spcAft>
              <a:buNone/>
            </a:pPr>
            <a:r>
              <a:rPr lang="en-GB" sz="4000" b="1" dirty="0">
                <a:solidFill>
                  <a:schemeClr val="dk1"/>
                </a:solidFill>
                <a:latin typeface="Cambria"/>
                <a:ea typeface="Cambria"/>
                <a:cs typeface="Cambria"/>
                <a:sym typeface="Cambria"/>
              </a:rPr>
              <a:t>Affiliated to CBSE New Delhi</a:t>
            </a:r>
          </a:p>
          <a:p>
            <a:pPr marL="0" marR="0" lvl="0" indent="0" algn="ctr" rtl="0">
              <a:lnSpc>
                <a:spcPct val="150000"/>
              </a:lnSpc>
              <a:spcBef>
                <a:spcPts val="0"/>
              </a:spcBef>
              <a:spcAft>
                <a:spcPts val="0"/>
              </a:spcAft>
              <a:buNone/>
            </a:pPr>
            <a:r>
              <a:rPr lang="en-GB" sz="4000" b="1" i="0" u="none" strike="noStrike" cap="none" dirty="0">
                <a:solidFill>
                  <a:schemeClr val="dk1"/>
                </a:solidFill>
                <a:latin typeface="Cambria"/>
                <a:ea typeface="Cambria"/>
                <a:cs typeface="Cambria"/>
                <a:sym typeface="Cambria"/>
              </a:rPr>
              <a:t>Affiliation No :1930610</a:t>
            </a:r>
            <a:endParaRPr lang="en-GB" sz="4000" b="1" dirty="0">
              <a:solidFill>
                <a:schemeClr val="dk1"/>
              </a:solidFill>
              <a:latin typeface="Cambria"/>
              <a:ea typeface="Cambria"/>
              <a:cs typeface="Cambria"/>
              <a:sym typeface="Cambria"/>
            </a:endParaRPr>
          </a:p>
          <a:p>
            <a:pPr marL="0" marR="0" lvl="0" indent="0" algn="ctr" rtl="0">
              <a:lnSpc>
                <a:spcPct val="150000"/>
              </a:lnSpc>
              <a:spcBef>
                <a:spcPts val="0"/>
              </a:spcBef>
              <a:spcAft>
                <a:spcPts val="0"/>
              </a:spcAft>
              <a:buNone/>
            </a:pPr>
            <a:r>
              <a:rPr lang="en-GB" sz="4000" b="1" i="0" u="none" strike="noStrike" cap="none" dirty="0">
                <a:solidFill>
                  <a:schemeClr val="dk1"/>
                </a:solidFill>
                <a:latin typeface="Cambria"/>
                <a:ea typeface="Cambria"/>
                <a:cs typeface="Cambria"/>
                <a:sym typeface="Cambria"/>
              </a:rPr>
              <a:t> GRADE IX  (2020-21)</a:t>
            </a:r>
            <a:endParaRPr lang="en-GB" sz="4000" dirty="0"/>
          </a:p>
          <a:p>
            <a:pPr marL="0" marR="0" lvl="0" indent="0" algn="ctr" rtl="0">
              <a:spcBef>
                <a:spcPts val="0"/>
              </a:spcBef>
              <a:spcAft>
                <a:spcPts val="0"/>
              </a:spcAft>
              <a:buNone/>
            </a:pPr>
            <a:br>
              <a:rPr lang="en-GB" sz="1800" b="1" i="0" u="none" strike="noStrike" cap="none" dirty="0">
                <a:solidFill>
                  <a:schemeClr val="dk1"/>
                </a:solidFill>
                <a:latin typeface="Cambria"/>
                <a:ea typeface="Cambria"/>
                <a:cs typeface="Cambria"/>
                <a:sym typeface="Cambria"/>
              </a:rPr>
            </a:br>
            <a:endParaRPr lang="en-GB" sz="1050" b="0" i="0" u="none" strike="noStrike" cap="none" dirty="0">
              <a:solidFill>
                <a:schemeClr val="dk1"/>
              </a:solidFill>
              <a:latin typeface="Calibri"/>
              <a:ea typeface="Calibri"/>
              <a:cs typeface="Calibri"/>
              <a:sym typeface="Calibri"/>
            </a:endParaRPr>
          </a:p>
        </p:txBody>
      </p:sp>
      <p:sp>
        <p:nvSpPr>
          <p:cNvPr id="11" name="TextBox 10">
            <a:extLst>
              <a:ext uri="{FF2B5EF4-FFF2-40B4-BE49-F238E27FC236}">
                <a16:creationId xmlns:a16="http://schemas.microsoft.com/office/drawing/2014/main" id="{64407298-7077-40EB-9472-DA171C5701AC}"/>
              </a:ext>
            </a:extLst>
          </p:cNvPr>
          <p:cNvSpPr txBox="1"/>
          <p:nvPr/>
        </p:nvSpPr>
        <p:spPr>
          <a:xfrm rot="10800000" flipV="1">
            <a:off x="5605670" y="6487296"/>
            <a:ext cx="8110329" cy="1754326"/>
          </a:xfrm>
          <a:prstGeom prst="rect">
            <a:avLst/>
          </a:prstGeom>
          <a:noFill/>
        </p:spPr>
        <p:txBody>
          <a:bodyPr wrap="square">
            <a:spAutoFit/>
          </a:bodyPr>
          <a:lstStyle/>
          <a:p>
            <a:pPr marL="0" marR="0" lvl="0" indent="0" algn="ctr" rtl="0">
              <a:spcBef>
                <a:spcPts val="0"/>
              </a:spcBef>
              <a:spcAft>
                <a:spcPts val="0"/>
              </a:spcAft>
              <a:buNone/>
            </a:pPr>
            <a:r>
              <a:rPr lang="en-US" sz="3600" b="1" dirty="0">
                <a:solidFill>
                  <a:schemeClr val="dk1"/>
                </a:solidFill>
                <a:latin typeface="Cambria"/>
                <a:ea typeface="Cambria"/>
                <a:cs typeface="Cambria"/>
                <a:sym typeface="Cambria"/>
              </a:rPr>
              <a:t>COURSE NAME</a:t>
            </a:r>
            <a:r>
              <a:rPr lang="en-US" sz="3600" b="1" i="0" u="none" strike="noStrike" cap="none" dirty="0">
                <a:solidFill>
                  <a:schemeClr val="dk1"/>
                </a:solidFill>
                <a:latin typeface="Cambria"/>
                <a:ea typeface="Cambria"/>
                <a:cs typeface="Cambria"/>
                <a:sym typeface="Cambria"/>
              </a:rPr>
              <a:t> : E</a:t>
            </a:r>
            <a:r>
              <a:rPr lang="en-US" sz="3600" b="1" dirty="0">
                <a:solidFill>
                  <a:schemeClr val="dk1"/>
                </a:solidFill>
                <a:latin typeface="Cambria"/>
                <a:ea typeface="Cambria"/>
                <a:cs typeface="Cambria"/>
                <a:sym typeface="Cambria"/>
              </a:rPr>
              <a:t>NGLISH </a:t>
            </a:r>
          </a:p>
          <a:p>
            <a:pPr marL="0" marR="0" lvl="0" indent="0" algn="ctr" rtl="0">
              <a:spcBef>
                <a:spcPts val="0"/>
              </a:spcBef>
              <a:spcAft>
                <a:spcPts val="0"/>
              </a:spcAft>
              <a:buNone/>
            </a:pPr>
            <a:r>
              <a:rPr lang="en-US" sz="3600" b="1" dirty="0">
                <a:solidFill>
                  <a:schemeClr val="dk1"/>
                </a:solidFill>
                <a:latin typeface="Cambria"/>
                <a:ea typeface="Cambria"/>
                <a:cs typeface="Cambria"/>
                <a:sym typeface="Cambria"/>
              </a:rPr>
              <a:t>(BEEHIVE)</a:t>
            </a:r>
          </a:p>
          <a:p>
            <a:pPr algn="ctr"/>
            <a:r>
              <a:rPr lang="en-GB" sz="3600" b="0" i="0" dirty="0">
                <a:solidFill>
                  <a:srgbClr val="222222"/>
                </a:solidFill>
                <a:effectLst/>
                <a:latin typeface="Raleway"/>
              </a:rPr>
              <a:t>Chapter 3 – </a:t>
            </a:r>
            <a:r>
              <a:rPr lang="en-GB" sz="3600" dirty="0">
                <a:solidFill>
                  <a:srgbClr val="222222"/>
                </a:solidFill>
                <a:latin typeface="Raleway"/>
              </a:rPr>
              <a:t>THE LITTLE GIRL</a:t>
            </a:r>
            <a:endParaRPr lang="en-GB" sz="3600" b="0" i="0" dirty="0">
              <a:solidFill>
                <a:srgbClr val="222222"/>
              </a:solidFill>
              <a:effectLst/>
              <a:latin typeface="Raleway"/>
            </a:endParaRPr>
          </a:p>
        </p:txBody>
      </p:sp>
    </p:spTree>
    <p:extLst>
      <p:ext uri="{BB962C8B-B14F-4D97-AF65-F5344CB8AC3E}">
        <p14:creationId xmlns:p14="http://schemas.microsoft.com/office/powerpoint/2010/main" val="1639852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C8602B-23EE-4B42-82B7-0EE58196C07A}"/>
              </a:ext>
            </a:extLst>
          </p:cNvPr>
          <p:cNvSpPr>
            <a:spLocks noGrp="1"/>
          </p:cNvSpPr>
          <p:nvPr>
            <p:ph type="sldNum" sz="quarter" idx="12"/>
          </p:nvPr>
        </p:nvSpPr>
        <p:spPr>
          <a:xfrm>
            <a:off x="15240000" y="9639300"/>
            <a:ext cx="2198914" cy="365125"/>
          </a:xfrm>
        </p:spPr>
        <p:txBody>
          <a:bodyPr/>
          <a:lstStyle/>
          <a:p>
            <a:fld id="{3609D4F5-841F-4ED1-A55D-E6AC985BF808}" type="slidenum">
              <a:rPr lang="en-IN" sz="1800" smtClean="0"/>
              <a:t>10</a:t>
            </a:fld>
            <a:endParaRPr lang="en-IN" sz="1800" dirty="0"/>
          </a:p>
        </p:txBody>
      </p:sp>
      <p:pic>
        <p:nvPicPr>
          <p:cNvPr id="7170" name="Picture 2" descr="The Little Girl&#10;After a few days, Kezia’s mother became ill. Her&#10;grandmother took her to hospital. Kezia was alone in the&#10;...">
            <a:extLst>
              <a:ext uri="{FF2B5EF4-FFF2-40B4-BE49-F238E27FC236}">
                <a16:creationId xmlns:a16="http://schemas.microsoft.com/office/drawing/2014/main" id="{E54DE4B8-1333-49B9-905F-B4421DFE2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922" y="1431235"/>
            <a:ext cx="13815391" cy="709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220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404540-A7D3-4B47-BE8A-6824D4874DBB}"/>
              </a:ext>
            </a:extLst>
          </p:cNvPr>
          <p:cNvSpPr>
            <a:spLocks noGrp="1"/>
          </p:cNvSpPr>
          <p:nvPr>
            <p:ph type="sldNum" sz="quarter" idx="12"/>
          </p:nvPr>
        </p:nvSpPr>
        <p:spPr/>
        <p:txBody>
          <a:bodyPr/>
          <a:lstStyle/>
          <a:p>
            <a:fld id="{3609D4F5-841F-4ED1-A55D-E6AC985BF808}" type="slidenum">
              <a:rPr lang="en-IN" sz="1600" b="1" smtClean="0"/>
              <a:t>11</a:t>
            </a:fld>
            <a:endParaRPr lang="en-IN" sz="1600" b="1" dirty="0"/>
          </a:p>
        </p:txBody>
      </p:sp>
      <p:pic>
        <p:nvPicPr>
          <p:cNvPr id="8194" name="Picture 2" descr="The Little Girl&#10;• So&#10; ">
            <a:extLst>
              <a:ext uri="{FF2B5EF4-FFF2-40B4-BE49-F238E27FC236}">
                <a16:creationId xmlns:a16="http://schemas.microsoft.com/office/drawing/2014/main" id="{88B83EA0-37DE-41B8-95CB-11E22A12C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296" y="1371600"/>
            <a:ext cx="13159408" cy="753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91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837C98-72CC-491F-B3FF-0D1F7A0818BB}"/>
              </a:ext>
            </a:extLst>
          </p:cNvPr>
          <p:cNvSpPr>
            <a:spLocks noGrp="1"/>
          </p:cNvSpPr>
          <p:nvPr>
            <p:ph type="sldNum" sz="quarter" idx="12"/>
          </p:nvPr>
        </p:nvSpPr>
        <p:spPr/>
        <p:txBody>
          <a:bodyPr/>
          <a:lstStyle/>
          <a:p>
            <a:fld id="{3609D4F5-841F-4ED1-A55D-E6AC985BF808}" type="slidenum">
              <a:rPr lang="en-IN" sz="1600" b="1" smtClean="0"/>
              <a:t>12</a:t>
            </a:fld>
            <a:endParaRPr lang="en-IN" sz="1600" b="1" dirty="0"/>
          </a:p>
        </p:txBody>
      </p:sp>
      <p:pic>
        <p:nvPicPr>
          <p:cNvPr id="9218" name="Picture 2" descr="The Little Girl&#10;• He was tired and fell asleep before her. She was lost in&#10;thoughts. She thought that he had to work hard ...">
            <a:extLst>
              <a:ext uri="{FF2B5EF4-FFF2-40B4-BE49-F238E27FC236}">
                <a16:creationId xmlns:a16="http://schemas.microsoft.com/office/drawing/2014/main" id="{4CC64847-521D-47DB-87DA-ACDF0E927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338" y="1490870"/>
            <a:ext cx="13172661" cy="769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541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0082AE-E297-45C1-9970-45C46384BC00}"/>
              </a:ext>
            </a:extLst>
          </p:cNvPr>
          <p:cNvSpPr>
            <a:spLocks noGrp="1"/>
          </p:cNvSpPr>
          <p:nvPr>
            <p:ph type="sldNum" sz="quarter" idx="12"/>
          </p:nvPr>
        </p:nvSpPr>
        <p:spPr/>
        <p:txBody>
          <a:bodyPr/>
          <a:lstStyle/>
          <a:p>
            <a:fld id="{3609D4F5-841F-4ED1-A55D-E6AC985BF808}" type="slidenum">
              <a:rPr lang="en-IN" sz="1600" b="1" smtClean="0"/>
              <a:t>13</a:t>
            </a:fld>
            <a:endParaRPr lang="en-IN" sz="1600" b="1" dirty="0"/>
          </a:p>
        </p:txBody>
      </p:sp>
      <p:pic>
        <p:nvPicPr>
          <p:cNvPr id="10242" name="Picture 2" descr="The Little Girl&#10;• As&#10; ">
            <a:extLst>
              <a:ext uri="{FF2B5EF4-FFF2-40B4-BE49-F238E27FC236}">
                <a16:creationId xmlns:a16="http://schemas.microsoft.com/office/drawing/2014/main" id="{812A1C37-BD89-4797-9991-850945509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687" y="1331843"/>
            <a:ext cx="13079896" cy="753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28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66041D-0128-4759-9E6F-B6E0C6817D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
        <p:nvSpPr>
          <p:cNvPr id="5" name="TextBox 4">
            <a:extLst>
              <a:ext uri="{FF2B5EF4-FFF2-40B4-BE49-F238E27FC236}">
                <a16:creationId xmlns:a16="http://schemas.microsoft.com/office/drawing/2014/main" id="{5C823A02-AD09-41C5-8557-B74523016FD0}"/>
              </a:ext>
            </a:extLst>
          </p:cNvPr>
          <p:cNvSpPr txBox="1"/>
          <p:nvPr/>
        </p:nvSpPr>
        <p:spPr>
          <a:xfrm>
            <a:off x="3935896" y="3756990"/>
            <a:ext cx="12404034" cy="2804422"/>
          </a:xfrm>
          <a:prstGeom prst="rect">
            <a:avLst/>
          </a:prstGeom>
          <a:noFill/>
        </p:spPr>
        <p:txBody>
          <a:bodyPr wrap="square">
            <a:spAutoFit/>
          </a:bodyPr>
          <a:lstStyle/>
          <a:p>
            <a:pPr marL="6350" indent="-6350" algn="just">
              <a:lnSpc>
                <a:spcPct val="110000"/>
              </a:lnSpc>
              <a:spcAft>
                <a:spcPts val="210"/>
              </a:spcAft>
            </a:pPr>
            <a:r>
              <a:rPr lang="en-IN" sz="9600" b="1" dirty="0">
                <a:solidFill>
                  <a:srgbClr val="FF0000"/>
                </a:solidFill>
                <a:effectLst/>
                <a:latin typeface="Calibri" panose="020F0502020204030204" pitchFamily="34" charset="0"/>
                <a:ea typeface="Calibri" panose="020F0502020204030204" pitchFamily="34" charset="0"/>
              </a:rPr>
              <a:t>THE LITTLE GIRL</a:t>
            </a:r>
          </a:p>
          <a:p>
            <a:pPr marL="6350" indent="-6350" algn="just">
              <a:lnSpc>
                <a:spcPct val="110000"/>
              </a:lnSpc>
              <a:spcAft>
                <a:spcPts val="210"/>
              </a:spcAft>
            </a:pPr>
            <a:r>
              <a:rPr lang="en-IN" sz="6600" dirty="0">
                <a:solidFill>
                  <a:srgbClr val="FF0000"/>
                </a:solidFill>
                <a:effectLst/>
                <a:latin typeface="Calibri" panose="020F0502020204030204" pitchFamily="34" charset="0"/>
                <a:ea typeface="Calibri" panose="020F0502020204030204" pitchFamily="34" charset="0"/>
              </a:rPr>
              <a:t>            BY KATHERINE MANSFIELD</a:t>
            </a:r>
          </a:p>
        </p:txBody>
      </p:sp>
    </p:spTree>
    <p:extLst>
      <p:ext uri="{BB962C8B-B14F-4D97-AF65-F5344CB8AC3E}">
        <p14:creationId xmlns:p14="http://schemas.microsoft.com/office/powerpoint/2010/main" val="2212888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29916C-C8F6-4B8E-86B1-7F9F1BDFB159}"/>
              </a:ext>
            </a:extLst>
          </p:cNvPr>
          <p:cNvSpPr>
            <a:spLocks noGrp="1"/>
          </p:cNvSpPr>
          <p:nvPr>
            <p:ph type="sldNum" sz="quarter" idx="12"/>
          </p:nvPr>
        </p:nvSpPr>
        <p:spPr/>
        <p:txBody>
          <a:bodyPr/>
          <a:lstStyle/>
          <a:p>
            <a:fld id="{3609D4F5-841F-4ED1-A55D-E6AC985BF808}" type="slidenum">
              <a:rPr lang="en-IN" sz="1600" b="1" smtClean="0"/>
              <a:t>3</a:t>
            </a:fld>
            <a:endParaRPr lang="en-IN" sz="1600" b="1" dirty="0"/>
          </a:p>
        </p:txBody>
      </p:sp>
      <p:pic>
        <p:nvPicPr>
          <p:cNvPr id="5" name="Picture 2" descr="9 the little girl">
            <a:extLst>
              <a:ext uri="{FF2B5EF4-FFF2-40B4-BE49-F238E27FC236}">
                <a16:creationId xmlns:a16="http://schemas.microsoft.com/office/drawing/2014/main" id="{FC9C97F5-8486-423F-B1A1-F2B6A139B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026" y="1431235"/>
            <a:ext cx="13238922" cy="759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376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96FE30-3970-4B2F-BA2D-3E1940AF2B0F}"/>
              </a:ext>
            </a:extLst>
          </p:cNvPr>
          <p:cNvSpPr>
            <a:spLocks noGrp="1"/>
          </p:cNvSpPr>
          <p:nvPr>
            <p:ph type="sldNum" sz="quarter" idx="12"/>
          </p:nvPr>
        </p:nvSpPr>
        <p:spPr/>
        <p:txBody>
          <a:bodyPr/>
          <a:lstStyle/>
          <a:p>
            <a:fld id="{3609D4F5-841F-4ED1-A55D-E6AC985BF808}" type="slidenum">
              <a:rPr lang="en-IN" smtClean="0"/>
              <a:t>4</a:t>
            </a:fld>
            <a:endParaRPr lang="en-IN"/>
          </a:p>
        </p:txBody>
      </p:sp>
      <p:sp>
        <p:nvSpPr>
          <p:cNvPr id="6" name="TextBox 5">
            <a:extLst>
              <a:ext uri="{FF2B5EF4-FFF2-40B4-BE49-F238E27FC236}">
                <a16:creationId xmlns:a16="http://schemas.microsoft.com/office/drawing/2014/main" id="{B71B1486-A9A4-499D-8723-5E452261DC6D}"/>
              </a:ext>
            </a:extLst>
          </p:cNvPr>
          <p:cNvSpPr txBox="1"/>
          <p:nvPr/>
        </p:nvSpPr>
        <p:spPr>
          <a:xfrm>
            <a:off x="2168434" y="940526"/>
            <a:ext cx="13624559" cy="7848302"/>
          </a:xfrm>
          <a:prstGeom prst="rect">
            <a:avLst/>
          </a:prstGeom>
          <a:noFill/>
        </p:spPr>
        <p:txBody>
          <a:bodyPr wrap="square">
            <a:spAutoFit/>
          </a:bodyPr>
          <a:lstStyle/>
          <a:p>
            <a:pPr algn="l">
              <a:spcBef>
                <a:spcPts val="600"/>
              </a:spcBef>
            </a:pPr>
            <a:r>
              <a:rPr lang="en-GB" sz="3600" b="1" i="0">
                <a:solidFill>
                  <a:srgbClr val="000000"/>
                </a:solidFill>
                <a:effectLst/>
                <a:latin typeface="Arial" panose="020B0604020202020204" pitchFamily="34" charset="0"/>
              </a:rPr>
              <a:t>                                       INTRODUCTION</a:t>
            </a:r>
            <a:endParaRPr lang="en-GB" sz="3600" b="0" i="0" dirty="0">
              <a:solidFill>
                <a:srgbClr val="000000"/>
              </a:solidFill>
              <a:effectLst/>
              <a:latin typeface="roboto"/>
            </a:endParaRPr>
          </a:p>
          <a:p>
            <a:pPr algn="just"/>
            <a:r>
              <a:rPr lang="en-GB" sz="3600" b="0" i="1" dirty="0">
                <a:solidFill>
                  <a:srgbClr val="FF0000"/>
                </a:solidFill>
                <a:effectLst/>
                <a:latin typeface="Arial" panose="020B0604020202020204" pitchFamily="34" charset="0"/>
              </a:rPr>
              <a:t>The title of the story refers to the main character that we will come across- the little girl named </a:t>
            </a:r>
            <a:r>
              <a:rPr lang="en-GB" sz="3600" b="0" i="1" dirty="0" err="1">
                <a:solidFill>
                  <a:srgbClr val="FF0000"/>
                </a:solidFill>
                <a:effectLst/>
                <a:latin typeface="Arial" panose="020B0604020202020204" pitchFamily="34" charset="0"/>
              </a:rPr>
              <a:t>Kezia</a:t>
            </a:r>
            <a:r>
              <a:rPr lang="en-GB" sz="3600" b="0" i="1" dirty="0">
                <a:solidFill>
                  <a:srgbClr val="FF0000"/>
                </a:solidFill>
                <a:effectLst/>
                <a:latin typeface="Arial" panose="020B0604020202020204" pitchFamily="34" charset="0"/>
              </a:rPr>
              <a:t>. The theme of the story is the relationship between children and their parents and the writer Katherine Mansfield wants to tell us that children share a very important bond of love with their parents. Although when children are small, when they are young they do not feel that their parents love them because their parents are strict and many actions of the parents seems unjustified. But as children grow up they realise that all the acts done by their parents were beneficial for them. The parents were concerned for them and beneath the strictness lies a heart full of love for the children. And this bond of love between parents and their children has been highlighted through this story.</a:t>
            </a:r>
            <a:endParaRPr lang="en-GB" sz="3600" b="0" i="0" dirty="0">
              <a:solidFill>
                <a:srgbClr val="000000"/>
              </a:solidFill>
              <a:effectLst/>
              <a:latin typeface="roboto"/>
            </a:endParaRPr>
          </a:p>
        </p:txBody>
      </p:sp>
    </p:spTree>
    <p:extLst>
      <p:ext uri="{BB962C8B-B14F-4D97-AF65-F5344CB8AC3E}">
        <p14:creationId xmlns:p14="http://schemas.microsoft.com/office/powerpoint/2010/main" val="2789154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Little Girl&#10;• The title of the story refers to the main character that we will&#10;come across- the little girl, named Kez...">
            <a:extLst>
              <a:ext uri="{FF2B5EF4-FFF2-40B4-BE49-F238E27FC236}">
                <a16:creationId xmlns:a16="http://schemas.microsoft.com/office/drawing/2014/main" id="{FC99E302-549C-4175-B038-095F1967A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443" y="1212575"/>
            <a:ext cx="13199166" cy="77326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08B408-C05F-4537-954D-7D5A11ABEB53}"/>
              </a:ext>
            </a:extLst>
          </p:cNvPr>
          <p:cNvSpPr txBox="1"/>
          <p:nvPr/>
        </p:nvSpPr>
        <p:spPr>
          <a:xfrm flipH="1">
            <a:off x="14761027" y="6839536"/>
            <a:ext cx="2534195" cy="307777"/>
          </a:xfrm>
          <a:prstGeom prst="rect">
            <a:avLst/>
          </a:prstGeom>
          <a:noFill/>
        </p:spPr>
        <p:txBody>
          <a:bodyPr wrap="square">
            <a:spAutoFit/>
          </a:bodyPr>
          <a:lstStyle/>
          <a:p>
            <a:fld id="{3609D4F5-841F-4ED1-A55D-E6AC985BF808}" type="slidenum">
              <a:rPr lang="en-IN" sz="1400" b="1" smtClean="0"/>
              <a:pPr/>
              <a:t>5</a:t>
            </a:fld>
            <a:endParaRPr lang="en-IN" sz="1400" b="1" dirty="0"/>
          </a:p>
        </p:txBody>
      </p:sp>
    </p:spTree>
    <p:extLst>
      <p:ext uri="{BB962C8B-B14F-4D97-AF65-F5344CB8AC3E}">
        <p14:creationId xmlns:p14="http://schemas.microsoft.com/office/powerpoint/2010/main" val="2049751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E788A7-6750-47A0-A1DF-72E7D6F7C52E}"/>
              </a:ext>
            </a:extLst>
          </p:cNvPr>
          <p:cNvSpPr>
            <a:spLocks noGrp="1"/>
          </p:cNvSpPr>
          <p:nvPr>
            <p:ph type="sldNum" sz="quarter" idx="12"/>
          </p:nvPr>
        </p:nvSpPr>
        <p:spPr/>
        <p:txBody>
          <a:bodyPr/>
          <a:lstStyle/>
          <a:p>
            <a:fld id="{3609D4F5-841F-4ED1-A55D-E6AC985BF808}" type="slidenum">
              <a:rPr lang="en-IN" sz="1600" b="1" smtClean="0"/>
              <a:t>6</a:t>
            </a:fld>
            <a:endParaRPr lang="en-IN" sz="1600" b="1" dirty="0"/>
          </a:p>
        </p:txBody>
      </p:sp>
      <p:pic>
        <p:nvPicPr>
          <p:cNvPr id="3074" name="Picture 2" descr="The Little Girl&#10;• Kezia was a little girl. She feared her father. She thought&#10;that her father was like a giant. He had big...">
            <a:extLst>
              <a:ext uri="{FF2B5EF4-FFF2-40B4-BE49-F238E27FC236}">
                <a16:creationId xmlns:a16="http://schemas.microsoft.com/office/drawing/2014/main" id="{18109708-DD8D-4975-815B-3D9D950F8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852" y="854765"/>
            <a:ext cx="13537096" cy="860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614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8962CD-7D36-4AAA-8CAD-2D6DF3C5F2E7}"/>
              </a:ext>
            </a:extLst>
          </p:cNvPr>
          <p:cNvSpPr>
            <a:spLocks noGrp="1"/>
          </p:cNvSpPr>
          <p:nvPr>
            <p:ph type="sldNum" sz="quarter" idx="12"/>
          </p:nvPr>
        </p:nvSpPr>
        <p:spPr/>
        <p:txBody>
          <a:bodyPr/>
          <a:lstStyle/>
          <a:p>
            <a:fld id="{3609D4F5-841F-4ED1-A55D-E6AC985BF808}" type="slidenum">
              <a:rPr lang="en-IN" sz="1600" b="1" smtClean="0"/>
              <a:t>7</a:t>
            </a:fld>
            <a:endParaRPr lang="en-IN" sz="1600" b="1" dirty="0"/>
          </a:p>
        </p:txBody>
      </p:sp>
      <p:pic>
        <p:nvPicPr>
          <p:cNvPr id="4098" name="Picture 2" descr="The Little Girl&#10;• In the evening, the little girl’s father came back. He spoke&#10;loudly in the house. Kezia feared her fathe...">
            <a:extLst>
              <a:ext uri="{FF2B5EF4-FFF2-40B4-BE49-F238E27FC236}">
                <a16:creationId xmlns:a16="http://schemas.microsoft.com/office/drawing/2014/main" id="{B0924275-C4FF-40B4-8C7F-A9ABFB3AF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513" y="1311965"/>
            <a:ext cx="13676244" cy="739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13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D00CC2-DB0E-4C32-B46D-1CDFA05075AB}"/>
              </a:ext>
            </a:extLst>
          </p:cNvPr>
          <p:cNvSpPr>
            <a:spLocks noGrp="1"/>
          </p:cNvSpPr>
          <p:nvPr>
            <p:ph type="sldNum" sz="quarter" idx="12"/>
          </p:nvPr>
        </p:nvSpPr>
        <p:spPr/>
        <p:txBody>
          <a:bodyPr/>
          <a:lstStyle/>
          <a:p>
            <a:fld id="{3609D4F5-841F-4ED1-A55D-E6AC985BF808}" type="slidenum">
              <a:rPr lang="en-IN" sz="1600" b="1" smtClean="0"/>
              <a:t>8</a:t>
            </a:fld>
            <a:endParaRPr lang="en-IN" sz="1600" b="1" dirty="0"/>
          </a:p>
        </p:txBody>
      </p:sp>
      <p:pic>
        <p:nvPicPr>
          <p:cNvPr id="5122" name="Picture 2" descr="The Little Girl&#10;One day Kezia made a pin-cushion. She wanted to present it to&#10;her father on his birthday. She needed paper...">
            <a:extLst>
              <a:ext uri="{FF2B5EF4-FFF2-40B4-BE49-F238E27FC236}">
                <a16:creationId xmlns:a16="http://schemas.microsoft.com/office/drawing/2014/main" id="{A2598FA2-AC9B-4AD7-B08D-972EAEC4A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174" y="1789043"/>
            <a:ext cx="13636487" cy="721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882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5D944C-8A49-47E5-B8CC-5E6BBBB75825}"/>
              </a:ext>
            </a:extLst>
          </p:cNvPr>
          <p:cNvSpPr>
            <a:spLocks noGrp="1"/>
          </p:cNvSpPr>
          <p:nvPr>
            <p:ph type="sldNum" sz="quarter" idx="12"/>
          </p:nvPr>
        </p:nvSpPr>
        <p:spPr/>
        <p:txBody>
          <a:bodyPr/>
          <a:lstStyle/>
          <a:p>
            <a:fld id="{3609D4F5-841F-4ED1-A55D-E6AC985BF808}" type="slidenum">
              <a:rPr lang="en-IN" sz="1600" b="1" smtClean="0"/>
              <a:t>9</a:t>
            </a:fld>
            <a:endParaRPr lang="en-IN" sz="1600" b="1" dirty="0"/>
          </a:p>
        </p:txBody>
      </p:sp>
      <p:pic>
        <p:nvPicPr>
          <p:cNvPr id="6146" name="Picture 2" descr="The Little Girl&#10;One day, Kezia saw her neighbour, Mr Macdonald. He was&#10;playing with his children. They all looked very hap...">
            <a:extLst>
              <a:ext uri="{FF2B5EF4-FFF2-40B4-BE49-F238E27FC236}">
                <a16:creationId xmlns:a16="http://schemas.microsoft.com/office/drawing/2014/main" id="{C2665645-C992-4373-8D55-C37363898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609" y="1769164"/>
            <a:ext cx="13894904" cy="767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404321"/>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204</Words>
  <Application>Microsoft Office PowerPoint</Application>
  <PresentationFormat>Custom</PresentationFormat>
  <Paragraphs>26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vt:lpstr>
      <vt:lpstr>Raleway</vt:lpstr>
      <vt:lpstr>roboto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ENG SNSACD</cp:lastModifiedBy>
  <cp:revision>44</cp:revision>
  <dcterms:created xsi:type="dcterms:W3CDTF">2006-08-16T00:00:00Z</dcterms:created>
  <dcterms:modified xsi:type="dcterms:W3CDTF">2020-08-03T10:47:59Z</dcterms:modified>
</cp:coreProperties>
</file>